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176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19/08/2021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19/08/2021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19/08/2021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19/08/2021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19/08/2021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72008" y="5776887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539552" y="4318064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400" dirty="0">
                <a:solidFill>
                  <a:srgbClr val="006600"/>
                </a:solidFill>
                <a:latin typeface="Myriad Pro Black" panose="020B0803030403020204" pitchFamily="34" charset="0"/>
              </a:rPr>
              <a:t>La forza dell’aggregazione:</a:t>
            </a:r>
          </a:p>
          <a:p>
            <a:pPr algn="ctr"/>
            <a:r>
              <a:rPr lang="it-IT" sz="3400" dirty="0">
                <a:solidFill>
                  <a:srgbClr val="006600"/>
                </a:solidFill>
                <a:latin typeface="Myriad Pro Black" panose="020B0803030403020204" pitchFamily="34" charset="0"/>
              </a:rPr>
              <a:t>filiere corte e agroalimentari</a:t>
            </a:r>
          </a:p>
          <a:p>
            <a:pPr algn="ctr"/>
            <a:r>
              <a:rPr lang="it-IT" sz="1400" dirty="0">
                <a:latin typeface="Myriad Pro" panose="020B0503030403020204" pitchFamily="34" charset="0"/>
              </a:rPr>
              <a:t>Sala della Vittoria, Pinacoteca Civica – Piazza Arringo, Ascoli Piceno </a:t>
            </a:r>
          </a:p>
          <a:p>
            <a:pPr algn="ctr"/>
            <a:r>
              <a:rPr lang="it-IT" sz="1400" dirty="0">
                <a:latin typeface="Myriad Pro" panose="020B0503030403020204" pitchFamily="34" charset="0"/>
              </a:rPr>
              <a:t>20 agosto 2021, h. 18.00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9475"/>
            <a:ext cx="9144000" cy="44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5952" y="1304819"/>
            <a:ext cx="853440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44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Il tema </a:t>
            </a:r>
            <a:r>
              <a:rPr lang="it-IT" altLang="it-IT" sz="44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della relazione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3720" y="2276872"/>
            <a:ext cx="8678863" cy="28561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ts val="1800"/>
              </a:spcBef>
              <a:spcAft>
                <a:spcPts val="1200"/>
              </a:spcAft>
              <a:buClr>
                <a:schemeClr val="accent2"/>
              </a:buClr>
              <a:buSzPct val="65000"/>
              <a:buFont typeface="Wingdings" pitchFamily="2" charset="2"/>
              <a:buChar char="v"/>
              <a:defRPr/>
            </a:pPr>
            <a:r>
              <a:rPr lang="it-IT" altLang="it-IT" sz="36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I bandi per le </a:t>
            </a:r>
            <a:r>
              <a:rPr lang="it-IT" altLang="it-IT" sz="3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Filiere </a:t>
            </a:r>
            <a:r>
              <a:rPr lang="it-IT" altLang="it-IT" sz="36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del </a:t>
            </a:r>
            <a:r>
              <a:rPr lang="it-IT" altLang="it-IT" sz="3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PSR </a:t>
            </a:r>
            <a:r>
              <a:rPr lang="it-IT" altLang="it-IT" sz="3600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2014-2020 </a:t>
            </a:r>
            <a:r>
              <a:rPr lang="it-IT" altLang="it-IT" sz="3600" u="sng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ad oggi pubblicati</a:t>
            </a:r>
            <a:endParaRPr lang="it-IT" altLang="it-IT" sz="3600" u="sng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  <a:ea typeface="ＭＳ Ｐゴシック" panose="020B0600070205080204" pitchFamily="34" charset="-128"/>
            </a:endParaRPr>
          </a:p>
          <a:p>
            <a:pPr marL="742950" indent="-360000">
              <a:lnSpc>
                <a:spcPct val="90000"/>
              </a:lnSpc>
              <a:spcBef>
                <a:spcPts val="1800"/>
              </a:spcBef>
              <a:spcAft>
                <a:spcPts val="1200"/>
              </a:spcAft>
              <a:buClr>
                <a:schemeClr val="accent2"/>
              </a:buClr>
              <a:buSzPct val="65000"/>
              <a:buFont typeface="+mj-lt"/>
              <a:buAutoNum type="alphaUcPeriod"/>
              <a:defRPr/>
            </a:pPr>
            <a:r>
              <a:rPr lang="it-IT" altLang="it-IT" sz="3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Le Filiere </a:t>
            </a:r>
            <a:r>
              <a:rPr lang="it-IT" altLang="it-IT" sz="3600" dirty="0" smtClean="0">
                <a:solidFill>
                  <a:srgbClr val="FF0000"/>
                </a:solidFill>
                <a:latin typeface="Georgia" charset="0"/>
              </a:rPr>
              <a:t>agroalimentari</a:t>
            </a:r>
            <a:r>
              <a:rPr lang="it-IT" altLang="it-IT" sz="3600" dirty="0" smtClean="0">
                <a:solidFill>
                  <a:srgbClr val="93B83F"/>
                </a:solidFill>
                <a:latin typeface="Georgia" charset="0"/>
              </a:rPr>
              <a:t>;</a:t>
            </a:r>
            <a:endParaRPr lang="it-IT" altLang="it-IT" sz="3600" dirty="0">
              <a:solidFill>
                <a:srgbClr val="93B83F"/>
              </a:solidFill>
              <a:latin typeface="Georgia" charset="0"/>
            </a:endParaRPr>
          </a:p>
          <a:p>
            <a:pPr marL="742950" indent="-360000">
              <a:lnSpc>
                <a:spcPct val="90000"/>
              </a:lnSpc>
              <a:spcBef>
                <a:spcPts val="1800"/>
              </a:spcBef>
              <a:spcAft>
                <a:spcPts val="1200"/>
              </a:spcAft>
              <a:buClr>
                <a:schemeClr val="accent2"/>
              </a:buClr>
              <a:buSzPct val="65000"/>
              <a:buFont typeface="+mj-lt"/>
              <a:buAutoNum type="alphaUcPeriod"/>
              <a:defRPr/>
            </a:pPr>
            <a:r>
              <a:rPr lang="it-IT" altLang="it-IT" sz="3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Le</a:t>
            </a:r>
            <a:r>
              <a:rPr lang="it-IT" altLang="it-IT" sz="3600" dirty="0" smtClean="0">
                <a:solidFill>
                  <a:srgbClr val="93B83F"/>
                </a:solidFill>
                <a:latin typeface="Georgia" charset="0"/>
              </a:rPr>
              <a:t> </a:t>
            </a:r>
            <a:r>
              <a:rPr lang="it-IT" altLang="it-IT" sz="3600" dirty="0">
                <a:solidFill>
                  <a:srgbClr val="FF0000"/>
                </a:solidFill>
                <a:latin typeface="Georgia" charset="0"/>
              </a:rPr>
              <a:t>filiere corte </a:t>
            </a:r>
            <a:r>
              <a:rPr lang="it-IT" altLang="it-IT" sz="3600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  <a:ea typeface="ＭＳ Ｐゴシック" panose="020B0600070205080204" pitchFamily="34" charset="-128"/>
              </a:rPr>
              <a:t>ed i </a:t>
            </a:r>
            <a:r>
              <a:rPr lang="it-IT" altLang="it-IT" sz="3600" dirty="0">
                <a:solidFill>
                  <a:srgbClr val="FF0000"/>
                </a:solidFill>
                <a:latin typeface="Georgia" charset="0"/>
              </a:rPr>
              <a:t>mercati locali </a:t>
            </a:r>
          </a:p>
        </p:txBody>
      </p:sp>
    </p:spTree>
    <p:extLst>
      <p:ext uri="{BB962C8B-B14F-4D97-AF65-F5344CB8AC3E}">
        <p14:creationId xmlns:p14="http://schemas.microsoft.com/office/powerpoint/2010/main" val="33804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5536" y="1910639"/>
            <a:ext cx="8507257" cy="37374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altLang="it-IT" sz="2800" kern="0" dirty="0">
                <a:latin typeface="Georgia" pitchFamily="18" charset="0"/>
              </a:rPr>
              <a:t>La finalità </a:t>
            </a:r>
            <a:r>
              <a:rPr lang="it-IT" altLang="it-IT" sz="2800" b="1" kern="0" dirty="0">
                <a:solidFill>
                  <a:srgbClr val="0000FF"/>
                </a:solidFill>
                <a:latin typeface="Georgia" pitchFamily="18" charset="0"/>
              </a:rPr>
              <a:t>NON è</a:t>
            </a:r>
            <a:r>
              <a:rPr lang="it-IT" altLang="it-IT" sz="2800" kern="0" dirty="0">
                <a:latin typeface="Georgia" pitchFamily="18" charset="0"/>
              </a:rPr>
              <a:t> quella di accedere ai fondi PSR</a:t>
            </a: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800" kern="0" dirty="0">
                <a:latin typeface="Georgia" pitchFamily="18" charset="0"/>
              </a:rPr>
              <a:t>L’aggregazione di filiera, </a:t>
            </a:r>
            <a:r>
              <a:rPr lang="it-IT" sz="2800" kern="0" dirty="0">
                <a:solidFill>
                  <a:srgbClr val="0000FF"/>
                </a:solidFill>
                <a:latin typeface="Georgia" pitchFamily="18" charset="0"/>
              </a:rPr>
              <a:t>può portare </a:t>
            </a:r>
            <a:r>
              <a:rPr lang="it-IT" sz="2800" kern="0" dirty="0">
                <a:latin typeface="Georgia" pitchFamily="18" charset="0"/>
              </a:rPr>
              <a:t>ai seguenti </a:t>
            </a:r>
            <a:r>
              <a:rPr lang="it-IT" sz="2800" kern="0" dirty="0">
                <a:latin typeface="Georgia" pitchFamily="18" charset="0"/>
              </a:rPr>
              <a:t>vantaggi:</a:t>
            </a:r>
            <a:endParaRPr lang="it-IT" altLang="it-IT" sz="2800" kern="0" dirty="0">
              <a:latin typeface="Georgia" pitchFamily="18" charset="0"/>
            </a:endParaRPr>
          </a:p>
          <a:p>
            <a:pPr marL="774700" lvl="3" indent="-324000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sz="2400" kern="0" dirty="0" smtClean="0">
                <a:solidFill>
                  <a:srgbClr val="FF0000"/>
                </a:solidFill>
                <a:latin typeface="Georgia" pitchFamily="18" charset="0"/>
              </a:rPr>
              <a:t>Certezza </a:t>
            </a:r>
            <a:r>
              <a:rPr lang="it-IT" sz="2400" kern="0" dirty="0">
                <a:solidFill>
                  <a:srgbClr val="FF0000"/>
                </a:solidFill>
                <a:latin typeface="Georgia" pitchFamily="18" charset="0"/>
              </a:rPr>
              <a:t>della vendita </a:t>
            </a:r>
            <a:r>
              <a:rPr lang="it-IT" sz="2400" kern="0" dirty="0">
                <a:latin typeface="Georgia" pitchFamily="18" charset="0"/>
              </a:rPr>
              <a:t>delle produzioni agricole;</a:t>
            </a:r>
          </a:p>
          <a:p>
            <a:pPr marL="774700" lvl="3" indent="-324000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sz="2400" kern="0" dirty="0">
                <a:solidFill>
                  <a:srgbClr val="FF0000"/>
                </a:solidFill>
                <a:latin typeface="Georgia" pitchFamily="18" charset="0"/>
              </a:rPr>
              <a:t>Certezza del prezzo </a:t>
            </a:r>
            <a:r>
              <a:rPr lang="it-IT" sz="2400" kern="0" dirty="0">
                <a:latin typeface="Georgia" pitchFamily="18" charset="0"/>
              </a:rPr>
              <a:t>di vendita sul mercato;</a:t>
            </a:r>
          </a:p>
          <a:p>
            <a:pPr marL="774700" lvl="3" indent="-324000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sz="2400" kern="0" dirty="0">
                <a:solidFill>
                  <a:srgbClr val="FF0000"/>
                </a:solidFill>
                <a:latin typeface="Georgia" pitchFamily="18" charset="0"/>
              </a:rPr>
              <a:t>Prezzi più elevati </a:t>
            </a:r>
            <a:r>
              <a:rPr lang="it-IT" sz="2400" kern="0" dirty="0">
                <a:latin typeface="Georgia" pitchFamily="18" charset="0"/>
              </a:rPr>
              <a:t>per le produzioni di </a:t>
            </a:r>
            <a:r>
              <a:rPr lang="it-IT" sz="2400" kern="0" dirty="0" smtClean="0">
                <a:latin typeface="Georgia" pitchFamily="18" charset="0"/>
              </a:rPr>
              <a:t>qualità (</a:t>
            </a:r>
            <a:r>
              <a:rPr lang="it-IT" sz="2400" kern="0" dirty="0">
                <a:latin typeface="Georgia" pitchFamily="18" charset="0"/>
              </a:rPr>
              <a:t>Bio, QM, DOP, ecc..);</a:t>
            </a:r>
          </a:p>
          <a:p>
            <a:pPr marL="774700" lvl="3" indent="-324000">
              <a:lnSpc>
                <a:spcPct val="90000"/>
              </a:lnSpc>
              <a:spcBef>
                <a:spcPts val="6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sz="2400" kern="0" dirty="0">
                <a:solidFill>
                  <a:srgbClr val="FF0000"/>
                </a:solidFill>
                <a:latin typeface="Georgia" pitchFamily="18" charset="0"/>
              </a:rPr>
              <a:t>Valorizzazione</a:t>
            </a:r>
            <a:r>
              <a:rPr lang="it-IT" sz="2400" kern="0" dirty="0">
                <a:latin typeface="Georgia" pitchFamily="18" charset="0"/>
              </a:rPr>
              <a:t> delle produzioni </a:t>
            </a:r>
            <a:r>
              <a:rPr lang="it-IT" sz="2400" kern="0" dirty="0" smtClean="0">
                <a:latin typeface="Georgia" pitchFamily="18" charset="0"/>
              </a:rPr>
              <a:t>grazie alla tracciabilità territoriale delle materie prime;</a:t>
            </a:r>
            <a:endParaRPr lang="it-IT" sz="2400" kern="0" dirty="0">
              <a:latin typeface="Georgia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6985" y="1130028"/>
            <a:ext cx="847123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36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Le Filiere: quali possibili vantaggi?</a:t>
            </a:r>
          </a:p>
        </p:txBody>
      </p:sp>
    </p:spTree>
    <p:extLst>
      <p:ext uri="{BB962C8B-B14F-4D97-AF65-F5344CB8AC3E}">
        <p14:creationId xmlns:p14="http://schemas.microsoft.com/office/powerpoint/2010/main" val="373094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5536" y="1910639"/>
            <a:ext cx="8507257" cy="38102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457200" lvl="2" indent="-457200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altLang="it-IT" sz="2800" b="1" kern="0" dirty="0" smtClean="0">
                <a:latin typeface="Georgia" pitchFamily="18" charset="0"/>
              </a:rPr>
              <a:t>Filiere agroalimentari</a:t>
            </a:r>
          </a:p>
          <a:p>
            <a:pPr marL="774700" lvl="3" indent="-324000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sz="2800" kern="0" dirty="0" smtClean="0">
                <a:solidFill>
                  <a:srgbClr val="FF0000"/>
                </a:solidFill>
                <a:latin typeface="Georgia" pitchFamily="18" charset="0"/>
              </a:rPr>
              <a:t>Tutte </a:t>
            </a:r>
            <a:r>
              <a:rPr lang="it-IT" sz="2800" kern="0" dirty="0">
                <a:solidFill>
                  <a:srgbClr val="FF0000"/>
                </a:solidFill>
                <a:latin typeface="Georgia" pitchFamily="18" charset="0"/>
              </a:rPr>
              <a:t>le tipologie</a:t>
            </a:r>
            <a:r>
              <a:rPr lang="it-IT" sz="2800" kern="0" dirty="0">
                <a:latin typeface="Georgia" pitchFamily="18" charset="0"/>
              </a:rPr>
              <a:t> di prodotto alimentare</a:t>
            </a:r>
            <a:r>
              <a:rPr lang="it-IT" sz="2800" kern="0" dirty="0">
                <a:latin typeface="Georgia" pitchFamily="18" charset="0"/>
              </a:rPr>
              <a:t>;</a:t>
            </a:r>
            <a:endParaRPr lang="it-IT" sz="2800" kern="0" dirty="0">
              <a:latin typeface="Georgia" pitchFamily="18" charset="0"/>
            </a:endParaRPr>
          </a:p>
          <a:p>
            <a:pPr marL="457200" lvl="2" indent="-457200">
              <a:lnSpc>
                <a:spcPct val="90000"/>
              </a:lnSpc>
              <a:spcBef>
                <a:spcPts val="1200"/>
              </a:spcBef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800" b="1" kern="0" dirty="0" smtClean="0">
                <a:latin typeface="Georgia" pitchFamily="18" charset="0"/>
              </a:rPr>
              <a:t>Filiere </a:t>
            </a:r>
            <a:r>
              <a:rPr lang="it-IT" sz="2800" b="1" kern="0" dirty="0">
                <a:latin typeface="Georgia" pitchFamily="18" charset="0"/>
              </a:rPr>
              <a:t>corte e Mercati </a:t>
            </a:r>
            <a:r>
              <a:rPr lang="it-IT" sz="2800" b="1" kern="0" dirty="0" smtClean="0">
                <a:latin typeface="Georgia" pitchFamily="18" charset="0"/>
              </a:rPr>
              <a:t>Locali</a:t>
            </a:r>
            <a:endParaRPr lang="it-IT" sz="2800" b="1" kern="0" dirty="0">
              <a:latin typeface="Georgia" pitchFamily="18" charset="0"/>
            </a:endParaRPr>
          </a:p>
          <a:p>
            <a:pPr marL="774700" lvl="3" indent="-3240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sz="2800" kern="0" dirty="0">
                <a:latin typeface="Georgia" pitchFamily="18" charset="0"/>
              </a:rPr>
              <a:t>Esiste al massimo </a:t>
            </a:r>
            <a:r>
              <a:rPr lang="it-IT" sz="2800" kern="0" dirty="0">
                <a:solidFill>
                  <a:srgbClr val="FF0000"/>
                </a:solidFill>
                <a:latin typeface="Georgia" pitchFamily="18" charset="0"/>
              </a:rPr>
              <a:t>un solo intermediario </a:t>
            </a:r>
            <a:r>
              <a:rPr lang="it-IT" sz="2800" kern="0" dirty="0">
                <a:latin typeface="Georgia" pitchFamily="18" charset="0"/>
              </a:rPr>
              <a:t>tra produttore e consumatore. </a:t>
            </a:r>
            <a:r>
              <a:rPr lang="it-IT" sz="2800" kern="0" dirty="0">
                <a:solidFill>
                  <a:srgbClr val="0000FF"/>
                </a:solidFill>
                <a:latin typeface="Georgia" pitchFamily="18" charset="0"/>
              </a:rPr>
              <a:t>Oppure</a:t>
            </a:r>
            <a:r>
              <a:rPr lang="it-IT" sz="2800" kern="0" dirty="0">
                <a:latin typeface="Georgia" pitchFamily="18" charset="0"/>
              </a:rPr>
              <a:t>;</a:t>
            </a:r>
          </a:p>
          <a:p>
            <a:pPr marL="774700" lvl="3" indent="-3240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sz="2800" kern="0" dirty="0">
                <a:latin typeface="Georgia" pitchFamily="18" charset="0"/>
              </a:rPr>
              <a:t>Tutte le fasi di produzione, trasformazione e vendita avvengono entro un </a:t>
            </a:r>
            <a:r>
              <a:rPr lang="it-IT" sz="2800" kern="0" dirty="0">
                <a:solidFill>
                  <a:srgbClr val="FF0000"/>
                </a:solidFill>
                <a:latin typeface="Georgia" pitchFamily="18" charset="0"/>
              </a:rPr>
              <a:t>raggio massimo di 70 </a:t>
            </a:r>
            <a:r>
              <a:rPr lang="it-IT" sz="2800" kern="0" dirty="0" smtClean="0">
                <a:solidFill>
                  <a:srgbClr val="FF0000"/>
                </a:solidFill>
                <a:latin typeface="Georgia" pitchFamily="18" charset="0"/>
              </a:rPr>
              <a:t>Km</a:t>
            </a:r>
            <a:r>
              <a:rPr lang="it-IT" sz="2800" kern="0" dirty="0" smtClean="0">
                <a:latin typeface="Georgia" pitchFamily="18" charset="0"/>
              </a:rPr>
              <a:t>;</a:t>
            </a:r>
            <a:endParaRPr lang="it-IT" sz="2800" kern="0" dirty="0">
              <a:latin typeface="Georgia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6984" y="1130028"/>
            <a:ext cx="867951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sz="36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I prodotti ammissibili al </a:t>
            </a:r>
            <a:r>
              <a:rPr lang="it-IT" altLang="it-IT" sz="36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sostegno</a:t>
            </a:r>
            <a:endParaRPr lang="it-IT" altLang="it-IT" sz="36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7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5536" y="1910639"/>
            <a:ext cx="8507257" cy="36779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altLang="it-IT" sz="2000" b="1" kern="0" dirty="0">
                <a:latin typeface="Georgia" pitchFamily="18" charset="0"/>
              </a:rPr>
              <a:t>Soggetto</a:t>
            </a:r>
            <a:r>
              <a:rPr lang="it-IT" altLang="it-IT" sz="2000" b="1" kern="0" dirty="0" smtClean="0">
                <a:latin typeface="Georgia" pitchFamily="18" charset="0"/>
              </a:rPr>
              <a:t> promotore</a:t>
            </a:r>
          </a:p>
          <a:p>
            <a:pPr marL="774700" lvl="3" indent="-324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kern="0" dirty="0">
                <a:solidFill>
                  <a:srgbClr val="FF0000"/>
                </a:solidFill>
                <a:latin typeface="Georgia" pitchFamily="18" charset="0"/>
              </a:rPr>
              <a:t>Associazione</a:t>
            </a:r>
            <a:r>
              <a:rPr lang="it-IT" kern="0" dirty="0">
                <a:latin typeface="Georgia" pitchFamily="18" charset="0"/>
              </a:rPr>
              <a:t> di produttori e </a:t>
            </a:r>
            <a:r>
              <a:rPr lang="it-IT" kern="0" dirty="0" smtClean="0">
                <a:solidFill>
                  <a:srgbClr val="FF0000"/>
                </a:solidFill>
                <a:latin typeface="Georgia" pitchFamily="18" charset="0"/>
              </a:rPr>
              <a:t>Consorzi di tutela</a:t>
            </a:r>
            <a:r>
              <a:rPr lang="it-IT" kern="0" dirty="0" smtClean="0">
                <a:latin typeface="Georgia" pitchFamily="18" charset="0"/>
              </a:rPr>
              <a:t>;</a:t>
            </a:r>
            <a:endParaRPr lang="it-IT" kern="0" dirty="0">
              <a:latin typeface="Georgia" pitchFamily="18" charset="0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000" b="1" kern="0" dirty="0" smtClean="0">
                <a:latin typeface="Georgia" pitchFamily="18" charset="0"/>
              </a:rPr>
              <a:t>Contratto di filiera</a:t>
            </a:r>
            <a:endParaRPr lang="it-IT" sz="2000" b="1" kern="0" dirty="0">
              <a:latin typeface="Georgia" pitchFamily="18" charset="0"/>
            </a:endParaRPr>
          </a:p>
          <a:p>
            <a:pPr marL="774700" lvl="3" indent="-324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kern="0" dirty="0" smtClean="0">
                <a:solidFill>
                  <a:srgbClr val="FF0000"/>
                </a:solidFill>
                <a:latin typeface="Georgia" pitchFamily="18" charset="0"/>
              </a:rPr>
              <a:t>Sottoscrizione</a:t>
            </a:r>
            <a:r>
              <a:rPr lang="it-IT" kern="0" dirty="0" smtClean="0">
                <a:latin typeface="Georgia" pitchFamily="18" charset="0"/>
              </a:rPr>
              <a:t> da parte di tutti gli aderenti di un contratto di filiera o di un contratto di rete;</a:t>
            </a: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altLang="it-IT" sz="2000" b="1" kern="0" dirty="0">
                <a:latin typeface="Georgia" pitchFamily="18" charset="0"/>
              </a:rPr>
              <a:t>Progetto</a:t>
            </a:r>
            <a:r>
              <a:rPr lang="it-IT" altLang="it-IT" sz="2000" b="1" kern="0" dirty="0" smtClean="0">
                <a:latin typeface="Georgia" pitchFamily="18" charset="0"/>
              </a:rPr>
              <a:t> di filiera</a:t>
            </a:r>
            <a:endParaRPr lang="it-IT" altLang="it-IT" sz="2000" b="1" kern="0" dirty="0">
              <a:latin typeface="Georgia" pitchFamily="18" charset="0"/>
            </a:endParaRPr>
          </a:p>
          <a:p>
            <a:pPr marL="774700" lvl="3" indent="-324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kern="0" dirty="0" smtClean="0">
                <a:latin typeface="Georgia" pitchFamily="18" charset="0"/>
              </a:rPr>
              <a:t>Presentazione di un </a:t>
            </a:r>
            <a:r>
              <a:rPr lang="it-IT" kern="0" dirty="0" smtClean="0">
                <a:solidFill>
                  <a:srgbClr val="FF0000"/>
                </a:solidFill>
                <a:latin typeface="Georgia" pitchFamily="18" charset="0"/>
              </a:rPr>
              <a:t>Business Plan di filiera</a:t>
            </a:r>
            <a:r>
              <a:rPr lang="it-IT" kern="0" dirty="0" smtClean="0">
                <a:latin typeface="Georgia" pitchFamily="18" charset="0"/>
              </a:rPr>
              <a:t>, compreso il </a:t>
            </a:r>
            <a:r>
              <a:rPr lang="it-IT" kern="0" dirty="0" smtClean="0">
                <a:solidFill>
                  <a:srgbClr val="FF0000"/>
                </a:solidFill>
                <a:latin typeface="Georgia" pitchFamily="18" charset="0"/>
              </a:rPr>
              <a:t>fatturato</a:t>
            </a:r>
            <a:r>
              <a:rPr lang="it-IT" kern="0" dirty="0" smtClean="0">
                <a:latin typeface="Georgia" pitchFamily="18" charset="0"/>
              </a:rPr>
              <a:t> previsto di filiera originato da </a:t>
            </a:r>
            <a:r>
              <a:rPr lang="it-IT" kern="0" dirty="0" smtClean="0">
                <a:solidFill>
                  <a:srgbClr val="FF0000"/>
                </a:solidFill>
                <a:latin typeface="Georgia" pitchFamily="18" charset="0"/>
              </a:rPr>
              <a:t>materia prima regionale</a:t>
            </a:r>
            <a:r>
              <a:rPr lang="it-IT" kern="0" dirty="0" smtClean="0">
                <a:latin typeface="Georgia" pitchFamily="18" charset="0"/>
              </a:rPr>
              <a:t>;</a:t>
            </a:r>
            <a:endParaRPr lang="it-IT" kern="0" dirty="0">
              <a:latin typeface="Georgia" pitchFamily="18" charset="0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altLang="it-IT" sz="2000" b="1" kern="0" dirty="0" smtClean="0">
                <a:latin typeface="Georgia" pitchFamily="18" charset="0"/>
              </a:rPr>
              <a:t>Elenco degli interventi</a:t>
            </a:r>
            <a:endParaRPr lang="it-IT" altLang="it-IT" sz="2000" b="1" kern="0" dirty="0">
              <a:latin typeface="Georgia" pitchFamily="18" charset="0"/>
            </a:endParaRPr>
          </a:p>
          <a:p>
            <a:pPr marL="774700" lvl="3" indent="-324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kern="0" dirty="0" smtClean="0">
                <a:latin typeface="Georgia" pitchFamily="18" charset="0"/>
              </a:rPr>
              <a:t>Tutti gli interventi devono </a:t>
            </a:r>
            <a:r>
              <a:rPr lang="it-IT" kern="0" dirty="0" smtClean="0">
                <a:solidFill>
                  <a:srgbClr val="FF0000"/>
                </a:solidFill>
                <a:latin typeface="Georgia" pitchFamily="18" charset="0"/>
              </a:rPr>
              <a:t>dimostrare la connessione </a:t>
            </a:r>
            <a:r>
              <a:rPr lang="it-IT" kern="0" dirty="0" smtClean="0">
                <a:latin typeface="Georgia" pitchFamily="18" charset="0"/>
              </a:rPr>
              <a:t>con il progetto di filiera;</a:t>
            </a:r>
            <a:endParaRPr lang="it-IT" sz="2800" kern="0" dirty="0">
              <a:latin typeface="Georgia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6984" y="1130028"/>
            <a:ext cx="867951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sz="36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Condizioni di ammissibilità</a:t>
            </a:r>
            <a:endParaRPr lang="it-IT" altLang="it-IT" sz="36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6984" y="1130028"/>
            <a:ext cx="867951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sz="36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Criteri di selezione</a:t>
            </a:r>
            <a:endParaRPr lang="it-IT" altLang="it-IT" sz="36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241597"/>
              </p:ext>
            </p:extLst>
          </p:nvPr>
        </p:nvGraphicFramePr>
        <p:xfrm>
          <a:off x="348743" y="1911245"/>
          <a:ext cx="8440618" cy="3755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0605">
                  <a:extLst>
                    <a:ext uri="{9D8B030D-6E8A-4147-A177-3AD203B41FA5}">
                      <a16:colId xmlns:a16="http://schemas.microsoft.com/office/drawing/2014/main" val="4094581859"/>
                    </a:ext>
                  </a:extLst>
                </a:gridCol>
                <a:gridCol w="1050013">
                  <a:extLst>
                    <a:ext uri="{9D8B030D-6E8A-4147-A177-3AD203B41FA5}">
                      <a16:colId xmlns:a16="http://schemas.microsoft.com/office/drawing/2014/main" val="1443994527"/>
                    </a:ext>
                  </a:extLst>
                </a:gridCol>
              </a:tblGrid>
              <a:tr h="51132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CRITERI DI SELEZIONE E PESI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effectLst/>
                          <a:latin typeface="Georgia" panose="02040502050405020303" pitchFamily="18" charset="0"/>
                        </a:rPr>
                        <a:t>PESO %</a:t>
                      </a:r>
                      <a:endParaRPr lang="it-IT" sz="14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68409238"/>
                  </a:ext>
                </a:extLst>
              </a:tr>
              <a:tr h="512089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it-IT" sz="1400" kern="0" dirty="0" smtClean="0">
                          <a:solidFill>
                            <a:srgbClr val="0000FF"/>
                          </a:solidFill>
                          <a:latin typeface="Georgia" pitchFamily="18" charset="0"/>
                          <a:ea typeface="ＭＳ Ｐゴシック" charset="-128"/>
                          <a:cs typeface="+mn-cs"/>
                        </a:rPr>
                        <a:t>A. </a:t>
                      </a:r>
                      <a:r>
                        <a:rPr lang="it-IT" sz="1400" b="1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Inclusione 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del progetto di filiera nell’ambito delle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strategie di sviluppo locale di un PIL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approvato da un GAL o dalla Regione Marche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400" b="1" dirty="0">
                          <a:effectLst/>
                          <a:latin typeface="Georgia" panose="02040502050405020303" pitchFamily="18" charset="0"/>
                        </a:rPr>
                        <a:t>20%</a:t>
                      </a:r>
                      <a:endParaRPr lang="it-IT" sz="14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4923313"/>
                  </a:ext>
                </a:extLst>
              </a:tr>
              <a:tr h="512089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it-IT" sz="1400" b="1" kern="0" dirty="0" smtClean="0">
                          <a:solidFill>
                            <a:srgbClr val="0000FF"/>
                          </a:solidFill>
                          <a:latin typeface="Georgia" pitchFamily="18" charset="0"/>
                          <a:ea typeface="ＭＳ Ｐゴシック" charset="-128"/>
                          <a:cs typeface="+mn-cs"/>
                        </a:rPr>
                        <a:t>B. </a:t>
                      </a:r>
                      <a:r>
                        <a:rPr lang="it-IT" sz="1400" b="1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Quota 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delle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produzioni di qualità 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riconosciuta a livello comunitario presenti nella filiera (prodotti ammissibili agli aiuti della misura 3.1.)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400" b="1" dirty="0">
                          <a:effectLst/>
                          <a:latin typeface="Georgia" panose="02040502050405020303" pitchFamily="18" charset="0"/>
                        </a:rPr>
                        <a:t>30%</a:t>
                      </a:r>
                      <a:endParaRPr lang="it-IT" sz="14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35192029"/>
                  </a:ext>
                </a:extLst>
              </a:tr>
              <a:tr h="512089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it-IT" sz="1400" b="1" kern="0" dirty="0" smtClean="0">
                          <a:solidFill>
                            <a:srgbClr val="0000FF"/>
                          </a:solidFill>
                          <a:latin typeface="Georgia" pitchFamily="18" charset="0"/>
                          <a:ea typeface="ＭＳ Ｐゴシック" charset="-128"/>
                          <a:cs typeface="+mn-cs"/>
                        </a:rPr>
                        <a:t>C. </a:t>
                      </a:r>
                      <a:r>
                        <a:rPr lang="it-IT" sz="1400" b="1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Adozione 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di sistemi di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tracciabilità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delle produzioni in tutte le fasi della filiera (*)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400" b="1" dirty="0">
                          <a:effectLst/>
                          <a:latin typeface="Georgia" panose="02040502050405020303" pitchFamily="18" charset="0"/>
                        </a:rPr>
                        <a:t>15%</a:t>
                      </a:r>
                      <a:endParaRPr lang="it-IT" sz="14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87004037"/>
                  </a:ext>
                </a:extLst>
              </a:tr>
              <a:tr h="512089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it-IT" sz="1400" b="1" kern="0" dirty="0" smtClean="0">
                          <a:solidFill>
                            <a:srgbClr val="0000FF"/>
                          </a:solidFill>
                          <a:latin typeface="Georgia" pitchFamily="18" charset="0"/>
                          <a:ea typeface="ＭＳ Ｐゴシック" charset="-128"/>
                          <a:cs typeface="+mn-cs"/>
                        </a:rPr>
                        <a:t>D. </a:t>
                      </a: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Numero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di produttori 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coinvolti nella filiera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400" b="1" dirty="0">
                          <a:effectLst/>
                          <a:latin typeface="Georgia" panose="02040502050405020303" pitchFamily="18" charset="0"/>
                        </a:rPr>
                        <a:t>25%</a:t>
                      </a:r>
                      <a:endParaRPr lang="it-IT" sz="14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10519358"/>
                  </a:ext>
                </a:extLst>
              </a:tr>
              <a:tr h="512089">
                <a:tc>
                  <a:txBody>
                    <a:bodyPr/>
                    <a:lstStyle/>
                    <a:p>
                      <a:pPr marL="0" lvl="0" indent="0" algn="just" fontAlgn="base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lang="it-IT" sz="1400" b="1" kern="0" dirty="0" smtClean="0">
                          <a:solidFill>
                            <a:srgbClr val="0000FF"/>
                          </a:solidFill>
                          <a:latin typeface="Georgia" pitchFamily="18" charset="0"/>
                          <a:ea typeface="ＭＳ Ｐゴシック" charset="-128"/>
                          <a:cs typeface="+mn-cs"/>
                        </a:rPr>
                        <a:t>E. </a:t>
                      </a:r>
                      <a:r>
                        <a:rPr lang="it-IT" sz="1400" b="1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Realizzazione 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delle produzioni in territori interessati da un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</a:rPr>
                        <a:t>accordo agro ambientale </a:t>
                      </a: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d’area approvato dalla Regione Marche entro i termini istruttori del presente bando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400" b="1" dirty="0">
                          <a:effectLst/>
                          <a:latin typeface="Georgia" panose="02040502050405020303" pitchFamily="18" charset="0"/>
                        </a:rPr>
                        <a:t>10%</a:t>
                      </a:r>
                      <a:endParaRPr lang="it-IT" sz="14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3520813"/>
                  </a:ext>
                </a:extLst>
              </a:tr>
              <a:tr h="511320">
                <a:tc>
                  <a:txBody>
                    <a:bodyPr/>
                    <a:lstStyle/>
                    <a:p>
                      <a:pPr algn="just" fontAlgn="base" hangingPunct="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TOTALE</a:t>
                      </a:r>
                      <a:endParaRPr lang="it-IT" sz="1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it-IT" sz="1400" b="1" dirty="0">
                          <a:effectLst/>
                          <a:latin typeface="Georgia" panose="02040502050405020303" pitchFamily="18" charset="0"/>
                        </a:rPr>
                        <a:t>100%</a:t>
                      </a:r>
                      <a:endParaRPr lang="it-IT" sz="14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87472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1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32007" y="1838031"/>
            <a:ext cx="8507257" cy="37548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altLang="it-IT" sz="2000" kern="0" dirty="0">
                <a:solidFill>
                  <a:srgbClr val="FF0000"/>
                </a:solidFill>
                <a:latin typeface="Georgia" pitchFamily="18" charset="0"/>
              </a:rPr>
              <a:t>Misura </a:t>
            </a:r>
            <a:r>
              <a:rPr lang="it-IT" altLang="it-IT" sz="2000" kern="0" dirty="0" smtClean="0">
                <a:solidFill>
                  <a:srgbClr val="FF0000"/>
                </a:solidFill>
                <a:latin typeface="Georgia" pitchFamily="18" charset="0"/>
              </a:rPr>
              <a:t>1.1 </a:t>
            </a:r>
            <a:r>
              <a:rPr lang="it-IT" altLang="it-IT" sz="2000" kern="0" dirty="0">
                <a:latin typeface="Georgia" pitchFamily="18" charset="0"/>
              </a:rPr>
              <a:t>– </a:t>
            </a:r>
            <a:r>
              <a:rPr lang="it-IT" altLang="it-IT" sz="2000" u="sng" kern="0" dirty="0" smtClean="0">
                <a:latin typeface="Georgia" pitchFamily="18" charset="0"/>
              </a:rPr>
              <a:t>Formazione</a:t>
            </a:r>
            <a:r>
              <a:rPr lang="it-IT" altLang="it-IT" sz="2000" kern="0" dirty="0" smtClean="0">
                <a:latin typeface="Georgia" pitchFamily="18" charset="0"/>
              </a:rPr>
              <a:t> </a:t>
            </a:r>
            <a:r>
              <a:rPr lang="it-IT" altLang="it-IT" sz="2000" kern="0" smtClean="0">
                <a:latin typeface="Georgia" pitchFamily="18" charset="0"/>
              </a:rPr>
              <a:t>professionale degli </a:t>
            </a:r>
            <a:r>
              <a:rPr lang="it-IT" altLang="it-IT" sz="2000" kern="0" dirty="0" smtClean="0">
                <a:latin typeface="Georgia" pitchFamily="18" charset="0"/>
              </a:rPr>
              <a:t>operatori agricoli</a:t>
            </a:r>
            <a:endParaRPr lang="it-IT" altLang="it-IT" sz="2000" kern="0" dirty="0">
              <a:latin typeface="Georgia" pitchFamily="18" charset="0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altLang="it-IT" sz="2000" kern="0" dirty="0" smtClean="0">
                <a:solidFill>
                  <a:srgbClr val="FF0000"/>
                </a:solidFill>
                <a:latin typeface="Georgia" pitchFamily="18" charset="0"/>
              </a:rPr>
              <a:t>Misura 1.2 </a:t>
            </a:r>
            <a:r>
              <a:rPr lang="it-IT" altLang="it-IT" sz="2000" kern="0" dirty="0" smtClean="0">
                <a:latin typeface="Georgia" pitchFamily="18" charset="0"/>
              </a:rPr>
              <a:t>– </a:t>
            </a:r>
            <a:r>
              <a:rPr lang="it-IT" altLang="it-IT" sz="2000" u="sng" kern="0" dirty="0" smtClean="0">
                <a:latin typeface="Georgia" pitchFamily="18" charset="0"/>
              </a:rPr>
              <a:t>Informazione</a:t>
            </a:r>
            <a:r>
              <a:rPr lang="it-IT" altLang="it-IT" sz="2000" kern="0" dirty="0" smtClean="0">
                <a:latin typeface="Georgia" pitchFamily="18" charset="0"/>
              </a:rPr>
              <a:t> alle imprese</a:t>
            </a: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altLang="it-IT" sz="2000" kern="0" dirty="0" smtClean="0">
                <a:solidFill>
                  <a:srgbClr val="FF0000"/>
                </a:solidFill>
                <a:latin typeface="Georgia" pitchFamily="18" charset="0"/>
              </a:rPr>
              <a:t>Misura 3.1 </a:t>
            </a:r>
            <a:r>
              <a:rPr lang="it-IT" altLang="it-IT" sz="2000" kern="0" dirty="0" smtClean="0">
                <a:latin typeface="Georgia" pitchFamily="18" charset="0"/>
              </a:rPr>
              <a:t>– Aiuti per i costi di </a:t>
            </a:r>
            <a:r>
              <a:rPr lang="it-IT" altLang="it-IT" sz="2000" u="sng" kern="0" dirty="0" smtClean="0">
                <a:latin typeface="Georgia" pitchFamily="18" charset="0"/>
              </a:rPr>
              <a:t>certificazione</a:t>
            </a: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altLang="it-IT" sz="2000" kern="0" dirty="0" smtClean="0">
                <a:solidFill>
                  <a:srgbClr val="FF0000"/>
                </a:solidFill>
                <a:latin typeface="Georgia" pitchFamily="18" charset="0"/>
              </a:rPr>
              <a:t>Misura 3.2 </a:t>
            </a:r>
            <a:r>
              <a:rPr lang="it-IT" altLang="it-IT" sz="2000" kern="0" dirty="0">
                <a:latin typeface="Georgia" pitchFamily="18" charset="0"/>
              </a:rPr>
              <a:t>– </a:t>
            </a:r>
            <a:r>
              <a:rPr lang="it-IT" altLang="it-IT" sz="2000" u="sng" kern="0" dirty="0" smtClean="0">
                <a:latin typeface="Georgia" pitchFamily="18" charset="0"/>
              </a:rPr>
              <a:t>Promozione</a:t>
            </a:r>
            <a:r>
              <a:rPr lang="it-IT" altLang="it-IT" sz="2000" kern="0" dirty="0" smtClean="0">
                <a:latin typeface="Georgia" pitchFamily="18" charset="0"/>
              </a:rPr>
              <a:t> dei prodotti </a:t>
            </a:r>
            <a:r>
              <a:rPr lang="it-IT" altLang="it-IT" sz="2000" kern="0" dirty="0" smtClean="0">
                <a:solidFill>
                  <a:srgbClr val="0000FF"/>
                </a:solidFill>
                <a:latin typeface="Georgia" pitchFamily="18" charset="0"/>
              </a:rPr>
              <a:t>(</a:t>
            </a:r>
            <a:r>
              <a:rPr lang="it-IT" altLang="it-IT" sz="2000" kern="0" dirty="0">
                <a:solidFill>
                  <a:srgbClr val="0000FF"/>
                </a:solidFill>
                <a:latin typeface="Georgia" pitchFamily="18" charset="0"/>
              </a:rPr>
              <a:t>solo Filiere agroalimentari)</a:t>
            </a: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altLang="it-IT" sz="2000" kern="0" dirty="0" smtClean="0">
                <a:solidFill>
                  <a:srgbClr val="FF0000"/>
                </a:solidFill>
                <a:latin typeface="Georgia" pitchFamily="18" charset="0"/>
              </a:rPr>
              <a:t>Misura 4.1 </a:t>
            </a:r>
            <a:r>
              <a:rPr lang="it-IT" altLang="it-IT" sz="2000" kern="0" dirty="0">
                <a:latin typeface="Georgia" pitchFamily="18" charset="0"/>
              </a:rPr>
              <a:t>– </a:t>
            </a:r>
            <a:r>
              <a:rPr lang="it-IT" altLang="it-IT" sz="2000" kern="0" dirty="0" smtClean="0">
                <a:latin typeface="Georgia" pitchFamily="18" charset="0"/>
              </a:rPr>
              <a:t>Sostegno agli </a:t>
            </a:r>
            <a:r>
              <a:rPr lang="it-IT" altLang="it-IT" sz="2000" u="sng" kern="0" dirty="0" smtClean="0">
                <a:latin typeface="Georgia" pitchFamily="18" charset="0"/>
              </a:rPr>
              <a:t>investimenti</a:t>
            </a:r>
            <a:r>
              <a:rPr lang="it-IT" altLang="it-IT" sz="2000" kern="0" dirty="0" smtClean="0">
                <a:latin typeface="Georgia" pitchFamily="18" charset="0"/>
              </a:rPr>
              <a:t> nelle aziende agricole</a:t>
            </a:r>
            <a:endParaRPr lang="it-IT" altLang="it-IT" sz="2000" kern="0" dirty="0">
              <a:latin typeface="Georgia" pitchFamily="18" charset="0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altLang="it-IT" sz="2000" kern="0" dirty="0">
                <a:solidFill>
                  <a:srgbClr val="FF0000"/>
                </a:solidFill>
                <a:latin typeface="Georgia" pitchFamily="18" charset="0"/>
              </a:rPr>
              <a:t>Misura </a:t>
            </a:r>
            <a:r>
              <a:rPr lang="it-IT" altLang="it-IT" sz="2000" kern="0" dirty="0" smtClean="0">
                <a:solidFill>
                  <a:srgbClr val="FF0000"/>
                </a:solidFill>
                <a:latin typeface="Georgia" pitchFamily="18" charset="0"/>
              </a:rPr>
              <a:t>4.2 </a:t>
            </a:r>
            <a:r>
              <a:rPr lang="it-IT" altLang="it-IT" sz="2000" kern="0" dirty="0">
                <a:latin typeface="Georgia" pitchFamily="18" charset="0"/>
              </a:rPr>
              <a:t>– Sostegno agli </a:t>
            </a:r>
            <a:r>
              <a:rPr lang="it-IT" altLang="it-IT" sz="2000" u="sng" kern="0" dirty="0">
                <a:latin typeface="Georgia" pitchFamily="18" charset="0"/>
              </a:rPr>
              <a:t>investimenti</a:t>
            </a:r>
            <a:r>
              <a:rPr lang="it-IT" altLang="it-IT" sz="2000" kern="0" dirty="0">
                <a:latin typeface="Georgia" pitchFamily="18" charset="0"/>
              </a:rPr>
              <a:t> nelle aziende </a:t>
            </a:r>
            <a:r>
              <a:rPr lang="it-IT" altLang="it-IT" sz="2000" kern="0" dirty="0" smtClean="0">
                <a:latin typeface="Georgia" pitchFamily="18" charset="0"/>
              </a:rPr>
              <a:t>agroalimentari</a:t>
            </a:r>
            <a:endParaRPr lang="it-IT" altLang="it-IT" sz="2000" kern="0" dirty="0">
              <a:latin typeface="Georgia" pitchFamily="18" charset="0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altLang="it-IT" sz="2000" kern="0" dirty="0">
                <a:solidFill>
                  <a:srgbClr val="FF0000"/>
                </a:solidFill>
                <a:latin typeface="Georgia" pitchFamily="18" charset="0"/>
              </a:rPr>
              <a:t>Misura </a:t>
            </a:r>
            <a:r>
              <a:rPr lang="it-IT" altLang="it-IT" sz="2000" kern="0" dirty="0" smtClean="0">
                <a:solidFill>
                  <a:srgbClr val="FF0000"/>
                </a:solidFill>
                <a:latin typeface="Georgia" pitchFamily="18" charset="0"/>
              </a:rPr>
              <a:t>6.4 </a:t>
            </a:r>
            <a:r>
              <a:rPr lang="it-IT" altLang="it-IT" sz="2000" kern="0" dirty="0">
                <a:latin typeface="Georgia" pitchFamily="18" charset="0"/>
              </a:rPr>
              <a:t>– </a:t>
            </a:r>
            <a:r>
              <a:rPr lang="it-IT" altLang="it-IT" sz="2000" kern="0" dirty="0" smtClean="0">
                <a:latin typeface="Georgia" pitchFamily="18" charset="0"/>
              </a:rPr>
              <a:t>Aiuti alla trasformazione in prodotti </a:t>
            </a:r>
            <a:r>
              <a:rPr lang="it-IT" altLang="it-IT" sz="2000" u="sng" kern="0" dirty="0" smtClean="0">
                <a:latin typeface="Georgia" pitchFamily="18" charset="0"/>
              </a:rPr>
              <a:t>non allegato I </a:t>
            </a:r>
            <a:r>
              <a:rPr lang="it-IT" altLang="it-IT" sz="2000" kern="0" dirty="0" smtClean="0">
                <a:latin typeface="Georgia" pitchFamily="18" charset="0"/>
              </a:rPr>
              <a:t>in uscita (pane, pasta, birra, </a:t>
            </a:r>
            <a:r>
              <a:rPr lang="it-IT" altLang="it-IT" sz="2000" kern="0" dirty="0" err="1" smtClean="0">
                <a:latin typeface="Georgia" pitchFamily="18" charset="0"/>
              </a:rPr>
              <a:t>ecc</a:t>
            </a:r>
            <a:r>
              <a:rPr lang="it-IT" altLang="it-IT" sz="2000" kern="0" dirty="0" smtClean="0">
                <a:latin typeface="Georgia" pitchFamily="18" charset="0"/>
              </a:rPr>
              <a:t>…) e </a:t>
            </a:r>
            <a:r>
              <a:rPr lang="it-IT" altLang="it-IT" sz="2000" u="sng" kern="0" dirty="0" smtClean="0">
                <a:latin typeface="Georgia" pitchFamily="18" charset="0"/>
              </a:rPr>
              <a:t>punti vendita </a:t>
            </a:r>
            <a:r>
              <a:rPr lang="it-IT" altLang="it-IT" sz="2000" kern="0" dirty="0" smtClean="0">
                <a:latin typeface="Georgia" pitchFamily="18" charset="0"/>
              </a:rPr>
              <a:t>extra aziendali. </a:t>
            </a:r>
            <a:r>
              <a:rPr lang="it-IT" altLang="it-IT" sz="2000" kern="0" dirty="0">
                <a:solidFill>
                  <a:srgbClr val="0000FF"/>
                </a:solidFill>
                <a:latin typeface="Georgia" pitchFamily="18" charset="0"/>
              </a:rPr>
              <a:t>(solo Filiere </a:t>
            </a:r>
            <a:r>
              <a:rPr lang="it-IT" altLang="it-IT" sz="2000" kern="0" dirty="0" smtClean="0">
                <a:solidFill>
                  <a:srgbClr val="0000FF"/>
                </a:solidFill>
                <a:latin typeface="Georgia" pitchFamily="18" charset="0"/>
              </a:rPr>
              <a:t>corte e mercati locali)</a:t>
            </a:r>
            <a:endParaRPr lang="it-IT" altLang="it-IT" sz="2000" kern="0" dirty="0">
              <a:latin typeface="Georgia" pitchFamily="18" charset="0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altLang="it-IT" sz="2000" kern="0" dirty="0">
                <a:solidFill>
                  <a:srgbClr val="FF0000"/>
                </a:solidFill>
                <a:latin typeface="Georgia" pitchFamily="18" charset="0"/>
              </a:rPr>
              <a:t>Misura </a:t>
            </a:r>
            <a:r>
              <a:rPr lang="it-IT" altLang="it-IT" sz="2000" kern="0" dirty="0" smtClean="0">
                <a:solidFill>
                  <a:srgbClr val="FF0000"/>
                </a:solidFill>
                <a:latin typeface="Georgia" pitchFamily="18" charset="0"/>
              </a:rPr>
              <a:t>16.2 </a:t>
            </a:r>
            <a:r>
              <a:rPr lang="it-IT" altLang="it-IT" sz="2000" kern="0" dirty="0">
                <a:latin typeface="Georgia" pitchFamily="18" charset="0"/>
              </a:rPr>
              <a:t>– </a:t>
            </a:r>
            <a:r>
              <a:rPr lang="it-IT" altLang="it-IT" sz="2000" kern="0" dirty="0" smtClean="0">
                <a:latin typeface="Georgia" pitchFamily="18" charset="0"/>
              </a:rPr>
              <a:t>Progetti pilota </a:t>
            </a:r>
            <a:r>
              <a:rPr lang="it-IT" altLang="it-IT" sz="2000" u="sng" kern="0" dirty="0" smtClean="0">
                <a:latin typeface="Georgia" pitchFamily="18" charset="0"/>
              </a:rPr>
              <a:t>sperimentali</a:t>
            </a:r>
            <a:endParaRPr lang="it-IT" altLang="it-IT" sz="2000" u="sng" kern="0" dirty="0">
              <a:latin typeface="Georgia" pitchFamily="18" charset="0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altLang="it-IT" sz="2000" kern="0" dirty="0">
                <a:solidFill>
                  <a:srgbClr val="FF0000"/>
                </a:solidFill>
                <a:latin typeface="Georgia" pitchFamily="18" charset="0"/>
              </a:rPr>
              <a:t>Misura </a:t>
            </a:r>
            <a:r>
              <a:rPr lang="it-IT" altLang="it-IT" sz="2000" kern="0" dirty="0" smtClean="0">
                <a:solidFill>
                  <a:srgbClr val="FF0000"/>
                </a:solidFill>
                <a:latin typeface="Georgia" pitchFamily="18" charset="0"/>
              </a:rPr>
              <a:t>16.4 </a:t>
            </a:r>
            <a:r>
              <a:rPr lang="it-IT" altLang="it-IT" sz="2000" kern="0" dirty="0" smtClean="0">
                <a:latin typeface="Georgia" pitchFamily="18" charset="0"/>
              </a:rPr>
              <a:t>– Aiuti alla </a:t>
            </a:r>
            <a:r>
              <a:rPr lang="it-IT" altLang="it-IT" sz="2000" u="sng" kern="0" dirty="0" smtClean="0">
                <a:latin typeface="Georgia" pitchFamily="18" charset="0"/>
              </a:rPr>
              <a:t>gestione</a:t>
            </a:r>
            <a:r>
              <a:rPr lang="it-IT" altLang="it-IT" sz="2000" kern="0" dirty="0" smtClean="0">
                <a:latin typeface="Georgia" pitchFamily="18" charset="0"/>
              </a:rPr>
              <a:t> </a:t>
            </a:r>
            <a:r>
              <a:rPr lang="it-IT" altLang="it-IT" sz="2000" kern="0" dirty="0" smtClean="0">
                <a:solidFill>
                  <a:srgbClr val="0000FF"/>
                </a:solidFill>
                <a:latin typeface="Georgia" pitchFamily="18" charset="0"/>
              </a:rPr>
              <a:t>(solo </a:t>
            </a:r>
            <a:r>
              <a:rPr lang="it-IT" altLang="it-IT" sz="2000" kern="0" dirty="0">
                <a:solidFill>
                  <a:srgbClr val="0000FF"/>
                </a:solidFill>
                <a:latin typeface="Georgia" pitchFamily="18" charset="0"/>
              </a:rPr>
              <a:t>Filiere corte e mercati locali)</a:t>
            </a:r>
            <a:endParaRPr lang="it-IT" altLang="it-IT" sz="2000" kern="0" dirty="0">
              <a:latin typeface="Georgia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6984" y="1130028"/>
            <a:ext cx="867951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sz="36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Misure attivabili</a:t>
            </a:r>
            <a:endParaRPr lang="it-IT" altLang="it-IT" sz="36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8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85223" y="1814355"/>
            <a:ext cx="8507257" cy="38779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altLang="it-IT" b="1" kern="0" dirty="0" smtClean="0">
                <a:latin typeface="Georgia" pitchFamily="18" charset="0"/>
              </a:rPr>
              <a:t>Filiere Agroalimentari</a:t>
            </a:r>
          </a:p>
          <a:p>
            <a:pPr marL="774700" lvl="3" indent="-324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sz="2400" kern="0" dirty="0" smtClean="0">
                <a:latin typeface="Georgia" pitchFamily="18" charset="0"/>
              </a:rPr>
              <a:t>Valore pari al </a:t>
            </a:r>
            <a:r>
              <a:rPr lang="it-IT" sz="2400" kern="0" dirty="0" smtClean="0">
                <a:solidFill>
                  <a:srgbClr val="FF0000"/>
                </a:solidFill>
                <a:latin typeface="Georgia" pitchFamily="18" charset="0"/>
              </a:rPr>
              <a:t>20% del fatturato </a:t>
            </a:r>
            <a:r>
              <a:rPr lang="it-IT" sz="2400" kern="0" dirty="0" smtClean="0">
                <a:latin typeface="Georgia" pitchFamily="18" charset="0"/>
              </a:rPr>
              <a:t>originato da materia prima regionale </a:t>
            </a:r>
            <a:r>
              <a:rPr lang="it-IT" sz="2400" u="sng" kern="0" dirty="0">
                <a:latin typeface="Georgia" pitchFamily="18" charset="0"/>
              </a:rPr>
              <a:t>cumulativo di 3 anni</a:t>
            </a:r>
            <a:r>
              <a:rPr lang="it-IT" sz="2400" kern="0" dirty="0" smtClean="0">
                <a:latin typeface="Georgia" pitchFamily="18" charset="0"/>
              </a:rPr>
              <a:t>;</a:t>
            </a:r>
          </a:p>
          <a:p>
            <a:pPr marL="774700" lvl="3" indent="-324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sz="2400" kern="0" dirty="0" smtClean="0">
                <a:latin typeface="Georgia" pitchFamily="18" charset="0"/>
              </a:rPr>
              <a:t>Massimo contributo per filiera </a:t>
            </a:r>
            <a:r>
              <a:rPr lang="it-IT" sz="2400" kern="0" dirty="0" smtClean="0">
                <a:solidFill>
                  <a:srgbClr val="FF0000"/>
                </a:solidFill>
                <a:latin typeface="Georgia" pitchFamily="18" charset="0"/>
              </a:rPr>
              <a:t>4 milioni</a:t>
            </a:r>
            <a:r>
              <a:rPr lang="it-IT" sz="2400" kern="0" dirty="0" smtClean="0">
                <a:latin typeface="Georgia" pitchFamily="18" charset="0"/>
              </a:rPr>
              <a:t>;</a:t>
            </a:r>
            <a:endParaRPr lang="it-IT" sz="2400" kern="0" dirty="0">
              <a:latin typeface="Georgia" pitchFamily="18" charset="0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b="1" kern="0" dirty="0" smtClean="0">
                <a:latin typeface="Georgia" pitchFamily="18" charset="0"/>
              </a:rPr>
              <a:t>Filiere Corte e Mercati Locali</a:t>
            </a:r>
            <a:endParaRPr lang="it-IT" b="1" kern="0" dirty="0">
              <a:latin typeface="Georgia" pitchFamily="18" charset="0"/>
            </a:endParaRPr>
          </a:p>
          <a:p>
            <a:pPr marL="774700" lvl="3" indent="-324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sz="2400" kern="0" dirty="0">
                <a:latin typeface="Georgia" pitchFamily="18" charset="0"/>
              </a:rPr>
              <a:t>Valore pari al </a:t>
            </a:r>
            <a:r>
              <a:rPr lang="it-IT" sz="2400" kern="0" dirty="0" smtClean="0">
                <a:solidFill>
                  <a:srgbClr val="FF0000"/>
                </a:solidFill>
                <a:latin typeface="Georgia" pitchFamily="18" charset="0"/>
              </a:rPr>
              <a:t>60</a:t>
            </a:r>
            <a:r>
              <a:rPr lang="it-IT" sz="2400" kern="0" dirty="0">
                <a:solidFill>
                  <a:srgbClr val="FF0000"/>
                </a:solidFill>
                <a:latin typeface="Georgia" pitchFamily="18" charset="0"/>
              </a:rPr>
              <a:t>% del fatturato </a:t>
            </a:r>
            <a:r>
              <a:rPr lang="it-IT" sz="2400" kern="0" dirty="0">
                <a:latin typeface="Georgia" pitchFamily="18" charset="0"/>
              </a:rPr>
              <a:t>originato da materia prima regionale </a:t>
            </a:r>
            <a:r>
              <a:rPr lang="it-IT" sz="2400" u="sng" kern="0" dirty="0">
                <a:latin typeface="Georgia" pitchFamily="18" charset="0"/>
              </a:rPr>
              <a:t>cumulativo di 3 anni</a:t>
            </a:r>
            <a:r>
              <a:rPr lang="it-IT" sz="2400" kern="0" dirty="0" smtClean="0">
                <a:latin typeface="Georgia" pitchFamily="18" charset="0"/>
              </a:rPr>
              <a:t>;</a:t>
            </a:r>
          </a:p>
          <a:p>
            <a:pPr marL="774700" lvl="3" indent="-324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sz="2400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Minimo fatturato </a:t>
            </a:r>
            <a:r>
              <a:rPr lang="it-IT" sz="2400" kern="0" dirty="0" smtClean="0">
                <a:latin typeface="Georgia" pitchFamily="18" charset="0"/>
              </a:rPr>
              <a:t>cumulativo di tre anni superiore a 100.000 Euro</a:t>
            </a:r>
            <a:endParaRPr lang="it-IT" sz="2400" kern="0" dirty="0">
              <a:latin typeface="Georgia" pitchFamily="18" charset="0"/>
            </a:endParaRPr>
          </a:p>
          <a:p>
            <a:pPr marL="774700" lvl="3" indent="-324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sz="2400" kern="0" dirty="0">
                <a:latin typeface="Georgia" pitchFamily="18" charset="0"/>
              </a:rPr>
              <a:t>Massimo contributo per filiera </a:t>
            </a:r>
            <a:r>
              <a:rPr lang="it-IT" sz="2400" kern="0" dirty="0" smtClean="0">
                <a:solidFill>
                  <a:srgbClr val="FF0000"/>
                </a:solidFill>
                <a:latin typeface="Georgia" pitchFamily="18" charset="0"/>
              </a:rPr>
              <a:t>0,8 </a:t>
            </a:r>
            <a:r>
              <a:rPr lang="it-IT" sz="2400" kern="0" dirty="0">
                <a:solidFill>
                  <a:srgbClr val="FF0000"/>
                </a:solidFill>
                <a:latin typeface="Georgia" pitchFamily="18" charset="0"/>
              </a:rPr>
              <a:t>milioni</a:t>
            </a:r>
            <a:r>
              <a:rPr lang="it-IT" sz="2400" kern="0" dirty="0" smtClean="0">
                <a:latin typeface="Georgia" pitchFamily="18" charset="0"/>
              </a:rPr>
              <a:t>;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6984" y="1130028"/>
            <a:ext cx="8679512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sz="3600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Budget disponibile per ogni filiera</a:t>
            </a:r>
            <a:endParaRPr lang="it-IT" altLang="it-IT" sz="3600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652120" y="116632"/>
            <a:ext cx="324036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dirty="0" err="1">
                <a:latin typeface="Myriad Pro" panose="020B0503030403020204" pitchFamily="34" charset="0"/>
              </a:rPr>
              <a:t>Ascoliva</a:t>
            </a:r>
            <a:r>
              <a:rPr lang="it-IT" sz="1300" dirty="0">
                <a:latin typeface="Myriad Pro" panose="020B0503030403020204" pitchFamily="34" charset="0"/>
              </a:rPr>
              <a:t> Festival 2021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Sala della Vittoria, Pinacoteca Civica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Piazza Arringo, Ascoli Piceno </a:t>
            </a:r>
          </a:p>
          <a:p>
            <a:pPr algn="r"/>
            <a:r>
              <a:rPr lang="it-IT" sz="1300" dirty="0">
                <a:latin typeface="Myriad Pro" panose="020B0503030403020204" pitchFamily="34" charset="0"/>
              </a:rPr>
              <a:t>20 agosto 2021, h. 18.00</a:t>
            </a:r>
          </a:p>
          <a:p>
            <a:endParaRPr lang="it-IT" sz="1300" b="1" dirty="0">
              <a:latin typeface="+mj-l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53567" y="1686300"/>
            <a:ext cx="8651273" cy="22621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5288" indent="-3952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altLang="it-IT" sz="2000" b="1" kern="0" dirty="0" smtClean="0">
                <a:latin typeface="Georgia" pitchFamily="18" charset="0"/>
              </a:rPr>
              <a:t>Condizioni minime al di sotto delle quali scattano le sanzioni</a:t>
            </a:r>
          </a:p>
          <a:p>
            <a:pPr marL="774700" lvl="3" indent="-324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kern="0" dirty="0" smtClean="0">
                <a:latin typeface="Georgia" pitchFamily="18" charset="0"/>
              </a:rPr>
              <a:t>Per almeno 2 anni sui 3 anni di operatività (o 3 su 5), deve essere garantito un fatturato annuo (originato da materia prima regionale) almeno pari al 60% del fatturato previsto nel Business Plan;</a:t>
            </a:r>
          </a:p>
          <a:p>
            <a:pPr marL="774700" lvl="3" indent="-3240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ü"/>
              <a:defRPr/>
            </a:pPr>
            <a:r>
              <a:rPr lang="it-IT" kern="0" dirty="0" smtClean="0">
                <a:latin typeface="Georgia" pitchFamily="18" charset="0"/>
              </a:rPr>
              <a:t>Gli impianti di trasformazione finanziati devono lavorare </a:t>
            </a:r>
            <a:r>
              <a:rPr lang="it-IT" kern="0" dirty="0">
                <a:latin typeface="Georgia" pitchFamily="18" charset="0"/>
              </a:rPr>
              <a:t>almeno il 60% del prodotto </a:t>
            </a:r>
            <a:r>
              <a:rPr lang="it-IT" kern="0" dirty="0" smtClean="0">
                <a:latin typeface="Georgia" pitchFamily="18" charset="0"/>
              </a:rPr>
              <a:t>dei </a:t>
            </a:r>
            <a:r>
              <a:rPr lang="it-IT" kern="0" dirty="0">
                <a:latin typeface="Georgia" pitchFamily="18" charset="0"/>
              </a:rPr>
              <a:t>produttori agricoli </a:t>
            </a:r>
            <a:r>
              <a:rPr lang="it-IT" kern="0" dirty="0" smtClean="0">
                <a:latin typeface="Georgia" pitchFamily="18" charset="0"/>
              </a:rPr>
              <a:t>della filiera</a:t>
            </a: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FF"/>
              </a:buClr>
              <a:buSzPct val="100000"/>
              <a:buFont typeface="Wingdings" pitchFamily="2" charset="2"/>
              <a:buChar char="v"/>
              <a:defRPr/>
            </a:pPr>
            <a:r>
              <a:rPr lang="it-IT" sz="2000" b="1" kern="0" dirty="0" smtClean="0">
                <a:latin typeface="Georgia" pitchFamily="18" charset="0"/>
              </a:rPr>
              <a:t>Entità delle sanzioni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6984" y="1130028"/>
            <a:ext cx="8679512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it-IT" altLang="it-IT" b="1" dirty="0" smtClean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Mantenimento degli impegni</a:t>
            </a:r>
            <a:endParaRPr lang="it-IT" altLang="it-IT" b="1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0450"/>
              </p:ext>
            </p:extLst>
          </p:nvPr>
        </p:nvGraphicFramePr>
        <p:xfrm>
          <a:off x="353567" y="3950157"/>
          <a:ext cx="8610921" cy="1697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5560">
                  <a:extLst>
                    <a:ext uri="{9D8B030D-6E8A-4147-A177-3AD203B41FA5}">
                      <a16:colId xmlns:a16="http://schemas.microsoft.com/office/drawing/2014/main" val="2085544475"/>
                    </a:ext>
                  </a:extLst>
                </a:gridCol>
                <a:gridCol w="3700905">
                  <a:extLst>
                    <a:ext uri="{9D8B030D-6E8A-4147-A177-3AD203B41FA5}">
                      <a16:colId xmlns:a16="http://schemas.microsoft.com/office/drawing/2014/main" val="3447802846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3533997832"/>
                    </a:ext>
                  </a:extLst>
                </a:gridCol>
              </a:tblGrid>
              <a:tr h="574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dirty="0">
                          <a:effectLst/>
                        </a:rPr>
                        <a:t>MISURA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Riduzione tasso di aiuto - </a:t>
                      </a:r>
                      <a:r>
                        <a:rPr lang="it-IT" sz="1400" b="1" dirty="0">
                          <a:solidFill>
                            <a:srgbClr val="FFFF00"/>
                          </a:solidFill>
                          <a:effectLst/>
                        </a:rPr>
                        <a:t>Filiera agroalimentare</a:t>
                      </a:r>
                      <a:endParaRPr lang="it-IT" sz="1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Riduzione tasso di aiuto - </a:t>
                      </a:r>
                      <a:r>
                        <a:rPr lang="it-IT" sz="1400" b="1" dirty="0">
                          <a:solidFill>
                            <a:srgbClr val="FFFF00"/>
                          </a:solidFill>
                          <a:effectLst/>
                        </a:rPr>
                        <a:t>Filiera Corta/Mercato locale</a:t>
                      </a:r>
                      <a:endParaRPr lang="it-IT" sz="14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3130686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400" b="1">
                          <a:effectLst/>
                        </a:rPr>
                        <a:t>4.1 e 6.4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400" b="1" dirty="0">
                          <a:effectLst/>
                        </a:rPr>
                        <a:t>-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400" b="1" dirty="0">
                          <a:effectLst/>
                        </a:rPr>
                        <a:t>Decurtazione del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10%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292634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400" b="1">
                          <a:effectLst/>
                        </a:rPr>
                        <a:t>3.2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400" b="1" dirty="0">
                          <a:effectLst/>
                        </a:rPr>
                        <a:t>Decurtazione del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30%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400" b="1" dirty="0">
                          <a:effectLst/>
                        </a:rPr>
                        <a:t>-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8163003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400" b="1">
                          <a:effectLst/>
                        </a:rPr>
                        <a:t>4.2. A 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400" b="1" dirty="0">
                          <a:effectLst/>
                        </a:rPr>
                        <a:t>Decurtazione del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15%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400" b="1" dirty="0">
                          <a:effectLst/>
                        </a:rPr>
                        <a:t>Decurtazione del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15%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5837727"/>
                  </a:ext>
                </a:extLst>
              </a:tr>
              <a:tr h="2808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400" b="1">
                          <a:effectLst/>
                        </a:rPr>
                        <a:t>16.4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400" b="1">
                          <a:effectLst/>
                        </a:rPr>
                        <a:t>-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it-IT" sz="1400" b="1" dirty="0">
                          <a:effectLst/>
                        </a:rPr>
                        <a:t>Decurtazione del 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</a:rPr>
                        <a:t>50%</a:t>
                      </a:r>
                      <a:endParaRPr lang="it-IT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3787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08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7EA5030786147892F03EC235C4691" ma:contentTypeVersion="13" ma:contentTypeDescription="Create a new document." ma:contentTypeScope="" ma:versionID="0508a0b0796142c53c5edfe36fe8a58c">
  <xsd:schema xmlns:xsd="http://www.w3.org/2001/XMLSchema" xmlns:xs="http://www.w3.org/2001/XMLSchema" xmlns:p="http://schemas.microsoft.com/office/2006/metadata/properties" xmlns:ns2="72a07078-56ca-4514-94c0-037d64cae5a5" xmlns:ns3="e42ac312-4269-454f-a8d2-84d86590d9c4" targetNamespace="http://schemas.microsoft.com/office/2006/metadata/properties" ma:root="true" ma:fieldsID="3927895af9cf7975f287492794702df9" ns2:_="" ns3:_="">
    <xsd:import namespace="72a07078-56ca-4514-94c0-037d64cae5a5"/>
    <xsd:import namespace="e42ac312-4269-454f-a8d2-84d86590d9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07078-56ca-4514-94c0-037d64cae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ac312-4269-454f-a8d2-84d86590d9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4855B2-9769-4FF7-8CEC-FA0B8D72ECC7}"/>
</file>

<file path=customXml/itemProps2.xml><?xml version="1.0" encoding="utf-8"?>
<ds:datastoreItem xmlns:ds="http://schemas.openxmlformats.org/officeDocument/2006/customXml" ds:itemID="{62179113-7F54-42C3-9BFB-2D56757B232A}"/>
</file>

<file path=customXml/itemProps3.xml><?xml version="1.0" encoding="utf-8"?>
<ds:datastoreItem xmlns:ds="http://schemas.openxmlformats.org/officeDocument/2006/customXml" ds:itemID="{7B19E12C-4500-47C5-BE86-F7D4887D5E9D}"/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835</Words>
  <Application>Microsoft Office PowerPoint</Application>
  <PresentationFormat>Presentazione su schermo (4:3)</PresentationFormat>
  <Paragraphs>115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Georgia</vt:lpstr>
      <vt:lpstr>Myriad Pro</vt:lpstr>
      <vt:lpstr>Myriad Pro Black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Conti</dc:creator>
  <cp:lastModifiedBy>Lorenzo Bisogni</cp:lastModifiedBy>
  <cp:revision>34</cp:revision>
  <dcterms:created xsi:type="dcterms:W3CDTF">2017-02-20T13:24:14Z</dcterms:created>
  <dcterms:modified xsi:type="dcterms:W3CDTF">2021-08-20T10:36:23Z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0x0101007A07EA5030786147892F03EC235C4691</vt:lpwstr>
  </property>
</Properties>
</file>